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y="6858000" cx="12192000"/>
  <p:notesSz cx="6858000" cy="9144000"/>
  <p:embeddedFontLst>
    <p:embeddedFont>
      <p:font typeface="Nunito SemiBold"/>
      <p:regular r:id="rId24"/>
      <p:bold r:id="rId25"/>
      <p:italic r:id="rId26"/>
      <p:boldItalic r:id="rId27"/>
    </p:embeddedFont>
    <p:embeddedFont>
      <p:font typeface="Nunito"/>
      <p:regular r:id="rId28"/>
      <p:bold r:id="rId29"/>
      <p:italic r:id="rId30"/>
      <p:boldItalic r:id="rId31"/>
    </p:embeddedFont>
    <p:embeddedFont>
      <p:font typeface="Poppins"/>
      <p:regular r:id="rId32"/>
      <p:bold r:id="rId33"/>
      <p:italic r:id="rId34"/>
      <p:boldItalic r:id="rId35"/>
    </p:embeddedFont>
    <p:embeddedFont>
      <p:font typeface="Nunito Medium"/>
      <p:regular r:id="rId36"/>
      <p:bold r:id="rId37"/>
      <p:italic r:id="rId38"/>
      <p:boldItalic r:id="rId39"/>
    </p:embeddedFont>
    <p:embeddedFont>
      <p:font typeface="Merriweather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4" roundtripDataSignature="AMtx7mhnRSiIlm8vr1DFJYBJDZ4dIRi3m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6" name="Nu'Man Zainul Rahman M125DKX4760"/>
  <p:cmAuthor clrIdx="1" id="1" initials="" lastIdx="1" name="Dimas Prasetyo C288DSX3328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B88368D-BA39-4C76-A037-71BEEE20E4DD}">
  <a:tblStyle styleId="{9B88368D-BA39-4C76-A037-71BEEE20E4D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BD6B3D04-BD85-4D1A-8158-A23A2CA7088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-regular.fntdata"/><Relationship Id="rId20" Type="http://schemas.openxmlformats.org/officeDocument/2006/relationships/slide" Target="slides/slide13.xml"/><Relationship Id="rId42" Type="http://schemas.openxmlformats.org/officeDocument/2006/relationships/font" Target="fonts/Merriweather-italic.fntdata"/><Relationship Id="rId41" Type="http://schemas.openxmlformats.org/officeDocument/2006/relationships/font" Target="fonts/Merriweather-bold.fntdata"/><Relationship Id="rId22" Type="http://schemas.openxmlformats.org/officeDocument/2006/relationships/slide" Target="slides/slide15.xml"/><Relationship Id="rId44" Type="http://customschemas.google.com/relationships/presentationmetadata" Target="metadata"/><Relationship Id="rId21" Type="http://schemas.openxmlformats.org/officeDocument/2006/relationships/slide" Target="slides/slide14.xml"/><Relationship Id="rId43" Type="http://schemas.openxmlformats.org/officeDocument/2006/relationships/font" Target="fonts/Merriweather-boldItalic.fntdata"/><Relationship Id="rId24" Type="http://schemas.openxmlformats.org/officeDocument/2006/relationships/font" Target="fonts/NunitoSemiBold-regular.fntdata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26" Type="http://schemas.openxmlformats.org/officeDocument/2006/relationships/font" Target="fonts/NunitoSemiBold-italic.fntdata"/><Relationship Id="rId25" Type="http://schemas.openxmlformats.org/officeDocument/2006/relationships/font" Target="fonts/NunitoSemiBold-bold.fntdata"/><Relationship Id="rId28" Type="http://schemas.openxmlformats.org/officeDocument/2006/relationships/font" Target="fonts/Nunito-regular.fntdata"/><Relationship Id="rId27" Type="http://schemas.openxmlformats.org/officeDocument/2006/relationships/font" Target="fonts/NunitoSemiBold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Nunito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Nunito-boldItalic.fntdata"/><Relationship Id="rId30" Type="http://schemas.openxmlformats.org/officeDocument/2006/relationships/font" Target="fonts/Nunito-italic.fntdata"/><Relationship Id="rId11" Type="http://schemas.openxmlformats.org/officeDocument/2006/relationships/slide" Target="slides/slide4.xml"/><Relationship Id="rId33" Type="http://schemas.openxmlformats.org/officeDocument/2006/relationships/font" Target="fonts/Poppins-bold.fntdata"/><Relationship Id="rId10" Type="http://schemas.openxmlformats.org/officeDocument/2006/relationships/slide" Target="slides/slide3.xml"/><Relationship Id="rId32" Type="http://schemas.openxmlformats.org/officeDocument/2006/relationships/font" Target="fonts/Poppins-regular.fntdata"/><Relationship Id="rId13" Type="http://schemas.openxmlformats.org/officeDocument/2006/relationships/slide" Target="slides/slide6.xml"/><Relationship Id="rId35" Type="http://schemas.openxmlformats.org/officeDocument/2006/relationships/font" Target="fonts/Poppins-boldItalic.fntdata"/><Relationship Id="rId12" Type="http://schemas.openxmlformats.org/officeDocument/2006/relationships/slide" Target="slides/slide5.xml"/><Relationship Id="rId34" Type="http://schemas.openxmlformats.org/officeDocument/2006/relationships/font" Target="fonts/Poppins-italic.fntdata"/><Relationship Id="rId15" Type="http://schemas.openxmlformats.org/officeDocument/2006/relationships/slide" Target="slides/slide8.xml"/><Relationship Id="rId37" Type="http://schemas.openxmlformats.org/officeDocument/2006/relationships/font" Target="fonts/NunitoMedium-bold.fntdata"/><Relationship Id="rId14" Type="http://schemas.openxmlformats.org/officeDocument/2006/relationships/slide" Target="slides/slide7.xml"/><Relationship Id="rId36" Type="http://schemas.openxmlformats.org/officeDocument/2006/relationships/font" Target="fonts/NunitoMedium-regular.fntdata"/><Relationship Id="rId17" Type="http://schemas.openxmlformats.org/officeDocument/2006/relationships/slide" Target="slides/slide10.xml"/><Relationship Id="rId39" Type="http://schemas.openxmlformats.org/officeDocument/2006/relationships/font" Target="fonts/NunitoMedium-boldItalic.fntdata"/><Relationship Id="rId16" Type="http://schemas.openxmlformats.org/officeDocument/2006/relationships/slide" Target="slides/slide9.xml"/><Relationship Id="rId38" Type="http://schemas.openxmlformats.org/officeDocument/2006/relationships/font" Target="fonts/NunitoMedium-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06-14T11:52:46.172">
    <p:pos x="6000" y="0"/>
    <p:text>Image https://www.freepik.com/free-vector/selfie-concept-illustration_5568548.htm#query=mirror&amp;position=19&amp;from_view=search&amp;track=sph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zKbfqSA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3-06-16T01:08:03.534">
    <p:pos x="6000" y="0"/>
    <p:text>Sample of Go-to-Market Proposal https://docs.google.com/presentation/d/177AHmqPI1enBUI51tM_TnUo2Ty4fWgxvjGfxigkI4F0/edit#slide=id.p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zPhSimE"/>
      </p:ext>
    </p:extLst>
  </p:cm>
  <p:cm authorId="0" idx="3" dt="2023-06-14T11:51:36.296">
    <p:pos x="6000" y="100"/>
    <p:text>link icon https://icons8.com/icon/set/cloud/color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zKbfqR8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3-06-15T14:10:51.062">
    <p:pos x="6000" y="0"/>
    <p:text>Terlalu rame ga sih gambarnya ?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ziya3cE"/>
      </p:ext>
    </p:extLst>
  </p:cm>
  <p:cm authorId="1" idx="1" dt="2023-06-15T14:10:51.062">
    <p:pos x="6000" y="0"/>
    <p:text>sebenernya engga si, cuman kurang terhighlight antara gambar sama tulisan</p:text>
    <p:extLst>
      <p:ext uri="{C676402C-5697-4E1C-873F-D02D1690AC5C}">
        <p15:threadingInfo timeZoneBias="0">
          <p15:parentCm authorId="0" idx="4"/>
        </p15:threadingInfo>
      </p:ext>
      <p:ext uri="http://customooxmlschemas.google.com/">
        <go:slidesCustomData xmlns:go="http://customooxmlschemas.google.com/" commentPostId="AAAAzOmZGhI"/>
      </p:ext>
    </p:extLst>
  </p:cm>
  <p:cm authorId="0" idx="5" dt="2023-06-15T10:08:55.652">
    <p:pos x="6000" y="100"/>
    <p:text>Factor 1 image https://www.freepik.com/free-vector/ecology-pollution-factory-pipes-emitting-smoke_8792356.htm#query=polution&amp;position=16&amp;from_view=search&amp;track=sph
Factor 2 Image https://media.healthecareers.com/wp-content/uploads/2022/02/11210323/dermatology-2.jpg
Factor 3 image https://img.freepik.com/free-vector/anxiety-concept-illustration_114360-8014.jpg?w=740&amp;t=st=1686743360~exp=1686743960~hmac=0ba92d9998bca05224db1765f2c6156d8ef5bb9952dd1d914debcb1e00264e7e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zKbfqR4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6" dt="2023-06-15T18:00:09.088">
    <p:pos x="6000" y="0"/>
    <p:text>Derma app https://play.google.com/store/apps/details?id=com.DermaApp&amp;hl=id&amp;gl=US&amp;pli=1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zOmZGhU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29680bd9e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7" name="Google Shape;297;g229680bd9e2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29680bd9e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29680bd9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52bf7dc6b3_2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52bf7dc6b3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0a66a28a0a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0a66a28a0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2979fe7a1f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2979fe7a1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2979fe7a1f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2979fe7a1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52c0cf81c4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52c0cf81c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52e713b66e_3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52e713b66e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5243300cca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5243300cc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2979fe7a1f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2979fe7a1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5" name="Google Shape;95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1" name="Google Shape;10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1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4" name="Google Shape;114;p1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1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6" name="Google Shape;116;p1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2" name="Google Shape;132;p2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3" name="Google Shape;133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0" name="Google Shape;140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Google Shape;82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rive.google.com/drive/folders/1aJMlrC5XGFubzXPXIMdwmTtWVqt2bRmW?usp=sharing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33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1.png"/><Relationship Id="rId6" Type="http://schemas.openxmlformats.org/officeDocument/2006/relationships/image" Target="../media/image30.png"/><Relationship Id="rId7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png"/><Relationship Id="rId10" Type="http://schemas.openxmlformats.org/officeDocument/2006/relationships/image" Target="../media/image1.png"/><Relationship Id="rId13" Type="http://schemas.openxmlformats.org/officeDocument/2006/relationships/image" Target="../media/image9.png"/><Relationship Id="rId12" Type="http://schemas.openxmlformats.org/officeDocument/2006/relationships/image" Target="../media/image35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2.xml"/><Relationship Id="rId4" Type="http://schemas.openxmlformats.org/officeDocument/2006/relationships/image" Target="../media/image31.jpg"/><Relationship Id="rId9" Type="http://schemas.openxmlformats.org/officeDocument/2006/relationships/image" Target="../media/image2.png"/><Relationship Id="rId14" Type="http://schemas.openxmlformats.org/officeDocument/2006/relationships/image" Target="../media/image10.png"/><Relationship Id="rId5" Type="http://schemas.openxmlformats.org/officeDocument/2006/relationships/image" Target="../media/image34.png"/><Relationship Id="rId6" Type="http://schemas.openxmlformats.org/officeDocument/2006/relationships/image" Target="../media/image37.jpg"/><Relationship Id="rId7" Type="http://schemas.openxmlformats.org/officeDocument/2006/relationships/image" Target="../media/image20.jpg"/><Relationship Id="rId8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3.xml"/><Relationship Id="rId4" Type="http://schemas.openxmlformats.org/officeDocument/2006/relationships/image" Target="../media/image5.png"/><Relationship Id="rId9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2.png"/><Relationship Id="rId7" Type="http://schemas.openxmlformats.org/officeDocument/2006/relationships/image" Target="../media/image13.png"/><Relationship Id="rId8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36.jpg"/><Relationship Id="rId7" Type="http://schemas.openxmlformats.org/officeDocument/2006/relationships/image" Target="../media/image38.jpg"/><Relationship Id="rId8" Type="http://schemas.openxmlformats.org/officeDocument/2006/relationships/image" Target="../media/image3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9" Type="http://schemas.openxmlformats.org/officeDocument/2006/relationships/image" Target="../media/image28.jpg"/><Relationship Id="rId5" Type="http://schemas.openxmlformats.org/officeDocument/2006/relationships/image" Target="../media/image3.png"/><Relationship Id="rId6" Type="http://schemas.openxmlformats.org/officeDocument/2006/relationships/image" Target="../media/image15.jpg"/><Relationship Id="rId7" Type="http://schemas.openxmlformats.org/officeDocument/2006/relationships/image" Target="../media/image18.jpg"/><Relationship Id="rId8" Type="http://schemas.openxmlformats.org/officeDocument/2006/relationships/image" Target="../media/image1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9" Type="http://schemas.openxmlformats.org/officeDocument/2006/relationships/image" Target="../media/image25.jpg"/><Relationship Id="rId5" Type="http://schemas.openxmlformats.org/officeDocument/2006/relationships/image" Target="../media/image3.png"/><Relationship Id="rId6" Type="http://schemas.openxmlformats.org/officeDocument/2006/relationships/image" Target="../media/image16.jpg"/><Relationship Id="rId7" Type="http://schemas.openxmlformats.org/officeDocument/2006/relationships/image" Target="../media/image23.jpg"/><Relationship Id="rId8" Type="http://schemas.openxmlformats.org/officeDocument/2006/relationships/image" Target="../media/image1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4.xml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26.png"/><Relationship Id="rId7" Type="http://schemas.openxmlformats.org/officeDocument/2006/relationships/image" Target="../media/image24.png"/><Relationship Id="rId8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"/>
          <p:cNvPicPr preferRelativeResize="0"/>
          <p:nvPr/>
        </p:nvPicPr>
        <p:blipFill rotWithShape="1">
          <a:blip r:embed="rId4">
            <a:alphaModFix/>
          </a:blip>
          <a:srcRect b="0" l="17578" r="17578" t="0"/>
          <a:stretch/>
        </p:blipFill>
        <p:spPr>
          <a:xfrm>
            <a:off x="866700" y="451725"/>
            <a:ext cx="5954550" cy="595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"/>
          <p:cNvSpPr txBox="1"/>
          <p:nvPr>
            <p:ph idx="1" type="subTitle"/>
          </p:nvPr>
        </p:nvSpPr>
        <p:spPr>
          <a:xfrm>
            <a:off x="7603600" y="3138000"/>
            <a:ext cx="30390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E71E25"/>
                </a:solidFill>
                <a:latin typeface="Nunito"/>
                <a:ea typeface="Nunito"/>
                <a:cs typeface="Nunito"/>
                <a:sym typeface="Nunito"/>
              </a:rPr>
              <a:t>C23</a:t>
            </a:r>
            <a:r>
              <a:rPr b="1" lang="en-US" sz="3400">
                <a:latin typeface="Nunito"/>
                <a:ea typeface="Nunito"/>
                <a:cs typeface="Nunito"/>
                <a:sym typeface="Nunito"/>
              </a:rPr>
              <a:t>-</a:t>
            </a:r>
            <a:r>
              <a:rPr b="1" lang="en-US" sz="3400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rPr>
              <a:t>PC612</a:t>
            </a:r>
            <a:endParaRPr b="1" sz="3400">
              <a:solidFill>
                <a:schemeClr val="accent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61" name="Google Shape;161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71673" y="273693"/>
            <a:ext cx="2161277" cy="50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1977" y="4954382"/>
            <a:ext cx="15494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642600" y="1043504"/>
            <a:ext cx="1549400" cy="16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29680bd9e2_0_12"/>
          <p:cNvSpPr txBox="1"/>
          <p:nvPr/>
        </p:nvSpPr>
        <p:spPr>
          <a:xfrm>
            <a:off x="762407" y="2276493"/>
            <a:ext cx="45711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00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We collected our datasets by </a:t>
            </a:r>
            <a:r>
              <a:rPr b="1" i="0" lang="en-US" sz="2100" u="sng" cap="none" strike="noStrike">
                <a:solidFill>
                  <a:srgbClr val="FDBE3E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scrapping Google Images</a:t>
            </a:r>
            <a:r>
              <a:rPr b="0" i="0" lang="en-US" sz="2100" u="none" cap="none" strike="noStrik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b="0" i="0" sz="2100" u="none" cap="none" strike="noStrike">
              <a:solidFill>
                <a:srgbClr val="73737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0" name="Google Shape;300;g229680bd9e2_0_12"/>
          <p:cNvSpPr/>
          <p:nvPr/>
        </p:nvSpPr>
        <p:spPr>
          <a:xfrm>
            <a:off x="5960137" y="1044145"/>
            <a:ext cx="5098629" cy="4967870"/>
          </a:xfrm>
          <a:custGeom>
            <a:rect b="b" l="l" r="r" t="t"/>
            <a:pathLst>
              <a:path extrusionOk="0" h="16422712" w="16854971">
                <a:moveTo>
                  <a:pt x="16730511" y="59690"/>
                </a:moveTo>
                <a:cubicBezTo>
                  <a:pt x="16766071" y="59690"/>
                  <a:pt x="16795280" y="88900"/>
                  <a:pt x="16795280" y="124460"/>
                </a:cubicBezTo>
                <a:lnTo>
                  <a:pt x="16795280" y="16298252"/>
                </a:lnTo>
                <a:cubicBezTo>
                  <a:pt x="16795280" y="16333812"/>
                  <a:pt x="16766071" y="16363021"/>
                  <a:pt x="16730511" y="16363021"/>
                </a:cubicBezTo>
                <a:lnTo>
                  <a:pt x="124460" y="16363021"/>
                </a:lnTo>
                <a:cubicBezTo>
                  <a:pt x="88900" y="16363021"/>
                  <a:pt x="59690" y="16333812"/>
                  <a:pt x="59690" y="16298252"/>
                </a:cubicBezTo>
                <a:lnTo>
                  <a:pt x="59690" y="124460"/>
                </a:lnTo>
                <a:cubicBezTo>
                  <a:pt x="59690" y="88900"/>
                  <a:pt x="88900" y="59690"/>
                  <a:pt x="124460" y="59690"/>
                </a:cubicBezTo>
                <a:lnTo>
                  <a:pt x="16730511" y="59690"/>
                </a:lnTo>
                <a:moveTo>
                  <a:pt x="16730511" y="0"/>
                </a:moveTo>
                <a:lnTo>
                  <a:pt x="124460" y="0"/>
                </a:lnTo>
                <a:cubicBezTo>
                  <a:pt x="55880" y="0"/>
                  <a:pt x="0" y="55880"/>
                  <a:pt x="0" y="124460"/>
                </a:cubicBezTo>
                <a:lnTo>
                  <a:pt x="0" y="16298252"/>
                </a:lnTo>
                <a:cubicBezTo>
                  <a:pt x="0" y="16366832"/>
                  <a:pt x="55880" y="16422712"/>
                  <a:pt x="124460" y="16422712"/>
                </a:cubicBezTo>
                <a:lnTo>
                  <a:pt x="16730511" y="16422712"/>
                </a:lnTo>
                <a:cubicBezTo>
                  <a:pt x="16799091" y="16422712"/>
                  <a:pt x="16854971" y="16366832"/>
                  <a:pt x="16854971" y="16298252"/>
                </a:cubicBezTo>
                <a:lnTo>
                  <a:pt x="16854971" y="124460"/>
                </a:lnTo>
                <a:cubicBezTo>
                  <a:pt x="16854971" y="55880"/>
                  <a:pt x="16799091" y="0"/>
                  <a:pt x="16730511" y="0"/>
                </a:cubicBezTo>
                <a:close/>
              </a:path>
            </a:pathLst>
          </a:custGeom>
          <a:solidFill>
            <a:srgbClr val="008037"/>
          </a:solidFill>
          <a:ln>
            <a:noFill/>
          </a:ln>
        </p:spPr>
        <p:txBody>
          <a:bodyPr anchorCtr="0" anchor="ctr" bIns="60950" lIns="60950" spcFirstLastPara="1" rIns="6095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229680bd9e2_0_12"/>
          <p:cNvSpPr txBox="1"/>
          <p:nvPr/>
        </p:nvSpPr>
        <p:spPr>
          <a:xfrm>
            <a:off x="1766707" y="991748"/>
            <a:ext cx="34770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b="1" i="0" lang="en-US" sz="5300" u="none" cap="none" strike="noStrike">
                <a:solidFill>
                  <a:srgbClr val="E71E25"/>
                </a:solidFill>
                <a:latin typeface="Nunito"/>
                <a:ea typeface="Nunito"/>
                <a:cs typeface="Nunito"/>
                <a:sym typeface="Nunito"/>
              </a:rPr>
              <a:t>DATASET</a:t>
            </a:r>
            <a:endParaRPr b="1" i="0" sz="5300" u="none" cap="none" strike="noStrike">
              <a:solidFill>
                <a:srgbClr val="E71E2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2" name="Google Shape;302;g229680bd9e2_0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42600" y="1043504"/>
            <a:ext cx="1549400" cy="166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229680bd9e2_0_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1977" y="4954382"/>
            <a:ext cx="15494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229680bd9e2_0_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6500" y="1146625"/>
            <a:ext cx="4767600" cy="476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229680bd9e2_0_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6300" y="798575"/>
            <a:ext cx="1085075" cy="10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229680bd9e2_0_12"/>
          <p:cNvPicPr preferRelativeResize="0"/>
          <p:nvPr/>
        </p:nvPicPr>
        <p:blipFill rotWithShape="1">
          <a:blip r:embed="rId8">
            <a:alphaModFix/>
          </a:blip>
          <a:srcRect b="0" l="1456" r="1465" t="0"/>
          <a:stretch/>
        </p:blipFill>
        <p:spPr>
          <a:xfrm>
            <a:off x="10757750" y="5787625"/>
            <a:ext cx="1471500" cy="98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29680bd9e2_0_0"/>
          <p:cNvSpPr/>
          <p:nvPr/>
        </p:nvSpPr>
        <p:spPr>
          <a:xfrm>
            <a:off x="2246000" y="1909775"/>
            <a:ext cx="8002800" cy="4502400"/>
          </a:xfrm>
          <a:prstGeom prst="rtTriangle">
            <a:avLst/>
          </a:prstGeom>
          <a:solidFill>
            <a:srgbClr val="FDBE3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229680bd9e2_0_0"/>
          <p:cNvSpPr/>
          <p:nvPr/>
        </p:nvSpPr>
        <p:spPr>
          <a:xfrm rot="10800000">
            <a:off x="2537500" y="1698375"/>
            <a:ext cx="7903800" cy="4388100"/>
          </a:xfrm>
          <a:prstGeom prst="rtTriangle">
            <a:avLst/>
          </a:prstGeom>
          <a:solidFill>
            <a:srgbClr val="E71E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g229680bd9e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875" y="1909763"/>
            <a:ext cx="7820025" cy="425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229680bd9e2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977" y="4954382"/>
            <a:ext cx="15494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229680bd9e2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42600" y="1043504"/>
            <a:ext cx="1549400" cy="166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229680bd9e2_0_0"/>
          <p:cNvSpPr txBox="1"/>
          <p:nvPr/>
        </p:nvSpPr>
        <p:spPr>
          <a:xfrm>
            <a:off x="2246000" y="344200"/>
            <a:ext cx="8195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E71E25"/>
                </a:solidFill>
                <a:latin typeface="Nunito"/>
                <a:ea typeface="Nunito"/>
                <a:cs typeface="Nunito"/>
                <a:sym typeface="Nunito"/>
              </a:rPr>
              <a:t>M</a:t>
            </a:r>
            <a:r>
              <a:rPr b="1" lang="en-US" sz="6000">
                <a:solidFill>
                  <a:srgbClr val="E71E25"/>
                </a:solidFill>
                <a:latin typeface="Nunito"/>
                <a:ea typeface="Nunito"/>
                <a:cs typeface="Nunito"/>
                <a:sym typeface="Nunito"/>
              </a:rPr>
              <a:t>odel </a:t>
            </a:r>
            <a:r>
              <a:rPr b="1" lang="en-US" sz="6000">
                <a:solidFill>
                  <a:srgbClr val="FDBE3E"/>
                </a:solidFill>
                <a:latin typeface="Nunito"/>
                <a:ea typeface="Nunito"/>
                <a:cs typeface="Nunito"/>
                <a:sym typeface="Nunito"/>
              </a:rPr>
              <a:t>Architecture</a:t>
            </a:r>
            <a:endParaRPr b="1" i="0" sz="6000" u="none" cap="none" strike="noStrike">
              <a:solidFill>
                <a:srgbClr val="FDBE3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17" name="Google Shape;317;g229680bd9e2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9700" y="344200"/>
            <a:ext cx="1085075" cy="108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52bf7dc6b3_2_10"/>
          <p:cNvSpPr/>
          <p:nvPr/>
        </p:nvSpPr>
        <p:spPr>
          <a:xfrm>
            <a:off x="2246000" y="1909775"/>
            <a:ext cx="8002800" cy="4502400"/>
          </a:xfrm>
          <a:prstGeom prst="rtTriangle">
            <a:avLst/>
          </a:prstGeom>
          <a:solidFill>
            <a:srgbClr val="FDBE3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252bf7dc6b3_2_10"/>
          <p:cNvSpPr/>
          <p:nvPr/>
        </p:nvSpPr>
        <p:spPr>
          <a:xfrm rot="10800000">
            <a:off x="2537500" y="1698375"/>
            <a:ext cx="7903800" cy="4388100"/>
          </a:xfrm>
          <a:prstGeom prst="rtTriangle">
            <a:avLst/>
          </a:prstGeom>
          <a:solidFill>
            <a:srgbClr val="E71E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g252bf7dc6b3_2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977" y="4954382"/>
            <a:ext cx="15494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252bf7dc6b3_2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42600" y="1043504"/>
            <a:ext cx="1549400" cy="166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252bf7dc6b3_2_10"/>
          <p:cNvSpPr txBox="1"/>
          <p:nvPr/>
        </p:nvSpPr>
        <p:spPr>
          <a:xfrm>
            <a:off x="2246000" y="344200"/>
            <a:ext cx="8195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E71E25"/>
                </a:solidFill>
                <a:latin typeface="Nunito"/>
                <a:ea typeface="Nunito"/>
                <a:cs typeface="Nunito"/>
                <a:sym typeface="Nunito"/>
              </a:rPr>
              <a:t>GCP</a:t>
            </a:r>
            <a:r>
              <a:rPr b="1" lang="en-US" sz="60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en-US" sz="6000">
                <a:solidFill>
                  <a:srgbClr val="FDBE3E"/>
                </a:solidFill>
                <a:latin typeface="Nunito"/>
                <a:ea typeface="Nunito"/>
                <a:cs typeface="Nunito"/>
                <a:sym typeface="Nunito"/>
              </a:rPr>
              <a:t>Architecture</a:t>
            </a:r>
            <a:endParaRPr b="1" i="0" sz="6000" u="none" cap="none" strike="noStrike">
              <a:solidFill>
                <a:srgbClr val="FDBE3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7" name="Google Shape;327;g252bf7dc6b3_2_10"/>
          <p:cNvSpPr/>
          <p:nvPr/>
        </p:nvSpPr>
        <p:spPr>
          <a:xfrm>
            <a:off x="2575" y="-192636"/>
            <a:ext cx="2333625" cy="2301875"/>
          </a:xfrm>
          <a:custGeom>
            <a:rect b="b" l="l" r="r" t="t"/>
            <a:pathLst>
              <a:path extrusionOk="0" h="6350000" w="6350000">
                <a:moveTo>
                  <a:pt x="5715000" y="6350000"/>
                </a:moveTo>
                <a:lnTo>
                  <a:pt x="635000" y="6350000"/>
                </a:lnTo>
                <a:cubicBezTo>
                  <a:pt x="284480" y="6350000"/>
                  <a:pt x="0" y="6065520"/>
                  <a:pt x="0" y="5715000"/>
                </a:cubicBezTo>
                <a:lnTo>
                  <a:pt x="0" y="635000"/>
                </a:lnTo>
                <a:cubicBezTo>
                  <a:pt x="0" y="284480"/>
                  <a:pt x="284480" y="0"/>
                  <a:pt x="635000" y="0"/>
                </a:cubicBezTo>
                <a:lnTo>
                  <a:pt x="5715000" y="0"/>
                </a:lnTo>
                <a:cubicBezTo>
                  <a:pt x="6065520" y="0"/>
                  <a:pt x="6350000" y="284480"/>
                  <a:pt x="6350000" y="635000"/>
                </a:cubicBezTo>
                <a:lnTo>
                  <a:pt x="6350000" y="5715000"/>
                </a:lnTo>
                <a:cubicBezTo>
                  <a:pt x="6350000" y="6065520"/>
                  <a:pt x="6065520" y="6350000"/>
                  <a:pt x="5715000" y="635000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45227" r="-45227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g252bf7dc6b3_2_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75150" y="1909775"/>
            <a:ext cx="7773650" cy="4326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252bf7dc6b3_2_10"/>
          <p:cNvPicPr preferRelativeResize="0"/>
          <p:nvPr/>
        </p:nvPicPr>
        <p:blipFill rotWithShape="1">
          <a:blip r:embed="rId7">
            <a:alphaModFix/>
          </a:blip>
          <a:srcRect b="0" l="1456" r="1465" t="0"/>
          <a:stretch/>
        </p:blipFill>
        <p:spPr>
          <a:xfrm>
            <a:off x="10757750" y="5787625"/>
            <a:ext cx="1471500" cy="98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g20a66a28a0a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42600" y="1043504"/>
            <a:ext cx="1549400" cy="166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20a66a28a0a_0_10"/>
          <p:cNvSpPr/>
          <p:nvPr/>
        </p:nvSpPr>
        <p:spPr>
          <a:xfrm>
            <a:off x="437683" y="2942236"/>
            <a:ext cx="2263200" cy="1759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E71E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MVP</a:t>
            </a:r>
            <a:endParaRPr b="1" i="0" sz="20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000" u="none" cap="none" strike="noStrike">
                <a:solidFill>
                  <a:srgbClr val="FDBE3E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b="1" lang="en-US" sz="2000">
                <a:solidFill>
                  <a:srgbClr val="FDBE3E"/>
                </a:solidFill>
                <a:latin typeface="Poppins"/>
                <a:ea typeface="Poppins"/>
                <a:cs typeface="Poppins"/>
                <a:sym typeface="Poppins"/>
              </a:rPr>
              <a:t>Now</a:t>
            </a:r>
            <a:r>
              <a:rPr b="1" i="0" lang="en-US" sz="2000" u="none" cap="none" strike="noStrike">
                <a:solidFill>
                  <a:srgbClr val="FDBE3E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b="1" i="0" sz="2000" u="none" cap="none" strike="noStrike">
              <a:solidFill>
                <a:srgbClr val="FDB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6" name="Google Shape;336;g20a66a28a0a_0_10"/>
          <p:cNvSpPr/>
          <p:nvPr/>
        </p:nvSpPr>
        <p:spPr>
          <a:xfrm>
            <a:off x="3661643" y="2942235"/>
            <a:ext cx="2263200" cy="1759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E71E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Product Development &amp; Completion</a:t>
            </a:r>
            <a:endParaRPr b="1" i="0" sz="20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000" u="none" cap="none" strike="noStrike">
                <a:solidFill>
                  <a:srgbClr val="FDBE3E"/>
                </a:solidFill>
                <a:latin typeface="Poppins"/>
                <a:ea typeface="Poppins"/>
                <a:cs typeface="Poppins"/>
                <a:sym typeface="Poppins"/>
              </a:rPr>
              <a:t>(July)</a:t>
            </a:r>
            <a:endParaRPr b="1" i="0" sz="2000" u="none" cap="none" strike="noStrike">
              <a:solidFill>
                <a:srgbClr val="FDB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7" name="Google Shape;337;g20a66a28a0a_0_10"/>
          <p:cNvSpPr/>
          <p:nvPr/>
        </p:nvSpPr>
        <p:spPr>
          <a:xfrm>
            <a:off x="6622946" y="2942231"/>
            <a:ext cx="2263800" cy="1759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E71E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Public Beta </a:t>
            </a:r>
            <a:r>
              <a:rPr b="1" lang="en-US" sz="2000">
                <a:latin typeface="Poppins"/>
                <a:ea typeface="Poppins"/>
                <a:cs typeface="Poppins"/>
                <a:sym typeface="Poppins"/>
              </a:rPr>
              <a:t>Test</a:t>
            </a:r>
            <a:endParaRPr b="1" i="0" sz="20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000" u="none" cap="none" strike="noStrike">
                <a:solidFill>
                  <a:srgbClr val="FDBE3E"/>
                </a:solidFill>
                <a:latin typeface="Poppins"/>
                <a:ea typeface="Poppins"/>
                <a:cs typeface="Poppins"/>
                <a:sym typeface="Poppins"/>
              </a:rPr>
              <a:t>(Sep</a:t>
            </a:r>
            <a:r>
              <a:rPr b="1" lang="en-US" sz="2000">
                <a:solidFill>
                  <a:srgbClr val="FDBE3E"/>
                </a:solidFill>
                <a:latin typeface="Poppins"/>
                <a:ea typeface="Poppins"/>
                <a:cs typeface="Poppins"/>
                <a:sym typeface="Poppins"/>
              </a:rPr>
              <a:t>-Oct</a:t>
            </a:r>
            <a:r>
              <a:rPr b="1" i="0" lang="en-US" sz="2000" u="none" cap="none" strike="noStrike">
                <a:solidFill>
                  <a:srgbClr val="FDBE3E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b="1" i="0" sz="2000" u="none" cap="none" strike="noStrike">
              <a:solidFill>
                <a:srgbClr val="FDB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8" name="Google Shape;338;g20a66a28a0a_0_10"/>
          <p:cNvSpPr/>
          <p:nvPr/>
        </p:nvSpPr>
        <p:spPr>
          <a:xfrm>
            <a:off x="9484855" y="2942213"/>
            <a:ext cx="2263800" cy="1759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E71E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Feedback Review + Feature Discussion</a:t>
            </a:r>
            <a:endParaRPr b="1" i="0" sz="20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000" u="none" cap="none" strike="noStrike">
                <a:solidFill>
                  <a:srgbClr val="FDBE3E"/>
                </a:solidFill>
                <a:latin typeface="Poppins"/>
                <a:ea typeface="Poppins"/>
                <a:cs typeface="Poppins"/>
                <a:sym typeface="Poppins"/>
              </a:rPr>
              <a:t>(Nov</a:t>
            </a:r>
            <a:r>
              <a:rPr b="1" lang="en-US" sz="2000">
                <a:solidFill>
                  <a:srgbClr val="FDBE3E"/>
                </a:solidFill>
                <a:latin typeface="Poppins"/>
                <a:ea typeface="Poppins"/>
                <a:cs typeface="Poppins"/>
                <a:sym typeface="Poppins"/>
              </a:rPr>
              <a:t>-Dec</a:t>
            </a:r>
            <a:r>
              <a:rPr b="1" i="0" lang="en-US" sz="2000" u="none" cap="none" strike="noStrike">
                <a:solidFill>
                  <a:srgbClr val="FDBE3E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b="1" i="0" sz="2000" u="none" cap="none" strike="noStrike">
              <a:solidFill>
                <a:srgbClr val="FDB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39" name="Google Shape;339;g20a66a28a0a_0_10"/>
          <p:cNvCxnSpPr>
            <a:stCxn id="335" idx="3"/>
            <a:endCxn id="336" idx="1"/>
          </p:cNvCxnSpPr>
          <p:nvPr/>
        </p:nvCxnSpPr>
        <p:spPr>
          <a:xfrm>
            <a:off x="2700883" y="3822136"/>
            <a:ext cx="960900" cy="0"/>
          </a:xfrm>
          <a:prstGeom prst="straightConnector1">
            <a:avLst/>
          </a:prstGeom>
          <a:noFill/>
          <a:ln cap="flat" cmpd="sng" w="28575">
            <a:solidFill>
              <a:srgbClr val="233A4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40" name="Google Shape;340;g20a66a28a0a_0_10"/>
          <p:cNvCxnSpPr>
            <a:stCxn id="336" idx="3"/>
            <a:endCxn id="337" idx="1"/>
          </p:cNvCxnSpPr>
          <p:nvPr/>
        </p:nvCxnSpPr>
        <p:spPr>
          <a:xfrm>
            <a:off x="5924843" y="3822135"/>
            <a:ext cx="698100" cy="0"/>
          </a:xfrm>
          <a:prstGeom prst="straightConnector1">
            <a:avLst/>
          </a:prstGeom>
          <a:noFill/>
          <a:ln cap="flat" cmpd="sng" w="28575">
            <a:solidFill>
              <a:srgbClr val="233A4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41" name="Google Shape;341;g20a66a28a0a_0_10"/>
          <p:cNvCxnSpPr>
            <a:stCxn id="337" idx="3"/>
            <a:endCxn id="338" idx="1"/>
          </p:cNvCxnSpPr>
          <p:nvPr/>
        </p:nvCxnSpPr>
        <p:spPr>
          <a:xfrm>
            <a:off x="8886746" y="3822131"/>
            <a:ext cx="598200" cy="0"/>
          </a:xfrm>
          <a:prstGeom prst="straightConnector1">
            <a:avLst/>
          </a:prstGeom>
          <a:noFill/>
          <a:ln cap="flat" cmpd="sng" w="28575">
            <a:solidFill>
              <a:srgbClr val="233A44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42" name="Google Shape;342;g20a66a28a0a_0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977" y="4954382"/>
            <a:ext cx="1549400" cy="182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3" name="Google Shape;343;g20a66a28a0a_0_10"/>
          <p:cNvCxnSpPr>
            <a:stCxn id="336" idx="0"/>
            <a:endCxn id="338" idx="0"/>
          </p:cNvCxnSpPr>
          <p:nvPr/>
        </p:nvCxnSpPr>
        <p:spPr>
          <a:xfrm flipH="1" rot="-5400000">
            <a:off x="7704743" y="30735"/>
            <a:ext cx="600" cy="5823600"/>
          </a:xfrm>
          <a:prstGeom prst="curvedConnector3">
            <a:avLst>
              <a:gd fmla="val -202401618" name="adj1"/>
            </a:avLst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triangle"/>
            <a:tailEnd len="med" w="med" type="none"/>
          </a:ln>
        </p:spPr>
      </p:cxnSp>
      <p:sp>
        <p:nvSpPr>
          <p:cNvPr id="344" name="Google Shape;344;g20a66a28a0a_0_10"/>
          <p:cNvSpPr txBox="1"/>
          <p:nvPr/>
        </p:nvSpPr>
        <p:spPr>
          <a:xfrm>
            <a:off x="2590800" y="243600"/>
            <a:ext cx="70104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40">
                <a:solidFill>
                  <a:srgbClr val="E71E25"/>
                </a:solidFill>
                <a:latin typeface="Nunito Medium"/>
                <a:ea typeface="Nunito Medium"/>
                <a:cs typeface="Nunito Medium"/>
                <a:sym typeface="Nunito Medium"/>
              </a:rPr>
              <a:t>Project Milestones</a:t>
            </a:r>
            <a:r>
              <a:rPr lang="en-US" sz="3940">
                <a:solidFill>
                  <a:srgbClr val="233A44"/>
                </a:solidFill>
                <a:latin typeface="Nunito Medium"/>
                <a:ea typeface="Nunito Medium"/>
                <a:cs typeface="Nunito Medium"/>
                <a:sym typeface="Nunito Medium"/>
              </a:rPr>
              <a:t> </a:t>
            </a:r>
            <a:r>
              <a:rPr lang="en-US" sz="3940">
                <a:solidFill>
                  <a:schemeClr val="accent4"/>
                </a:solidFill>
                <a:latin typeface="Nunito Medium"/>
                <a:ea typeface="Nunito Medium"/>
                <a:cs typeface="Nunito Medium"/>
                <a:sym typeface="Nunito Medium"/>
              </a:rPr>
              <a:t>for 2023</a:t>
            </a:r>
            <a:endParaRPr sz="1740">
              <a:solidFill>
                <a:srgbClr val="233A44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345" name="Google Shape;345;g20a66a28a0a_0_10"/>
          <p:cNvPicPr preferRelativeResize="0"/>
          <p:nvPr/>
        </p:nvPicPr>
        <p:blipFill rotWithShape="1">
          <a:blip r:embed="rId5">
            <a:alphaModFix/>
          </a:blip>
          <a:srcRect b="0" l="1456" r="1465" t="0"/>
          <a:stretch/>
        </p:blipFill>
        <p:spPr>
          <a:xfrm>
            <a:off x="10757750" y="5787625"/>
            <a:ext cx="1471500" cy="98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7620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"/>
          <p:cNvSpPr/>
          <p:nvPr/>
        </p:nvSpPr>
        <p:spPr>
          <a:xfrm>
            <a:off x="439250" y="1378975"/>
            <a:ext cx="2209200" cy="30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AutoNum type="arabicPeriod"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Hospital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AutoNum type="arabicPeriod"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Beauty Clinic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AutoNum type="arabicPeriod"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Companies in the health sector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4"/>
          <p:cNvSpPr/>
          <p:nvPr/>
        </p:nvSpPr>
        <p:spPr>
          <a:xfrm>
            <a:off x="2740500" y="1306100"/>
            <a:ext cx="2209200" cy="13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accuracy facial skin problem prediction.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application can install in Android and easy to use.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4"/>
          <p:cNvSpPr/>
          <p:nvPr/>
        </p:nvSpPr>
        <p:spPr>
          <a:xfrm>
            <a:off x="2740500" y="3167875"/>
            <a:ext cx="2209200" cy="13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AutoNum type="arabicPeriod"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Cloud Platform Service.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AutoNum type="arabicPeriod"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facial skin problem from the user.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4"/>
          <p:cNvSpPr/>
          <p:nvPr/>
        </p:nvSpPr>
        <p:spPr>
          <a:xfrm>
            <a:off x="9523900" y="1306100"/>
            <a:ext cx="2209200" cy="3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People with all gender and any age who embarrassed and even afraid to consult a dermatologist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4"/>
          <p:cNvSpPr/>
          <p:nvPr/>
        </p:nvSpPr>
        <p:spPr>
          <a:xfrm>
            <a:off x="7243525" y="3167875"/>
            <a:ext cx="2209200" cy="13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media platforms (Instagram, LinkedIn, Discord, etc.)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4"/>
          <p:cNvSpPr/>
          <p:nvPr/>
        </p:nvSpPr>
        <p:spPr>
          <a:xfrm>
            <a:off x="588825" y="5029650"/>
            <a:ext cx="5431500" cy="8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Cloud Platform Service Maintenance.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4"/>
          <p:cNvSpPr/>
          <p:nvPr/>
        </p:nvSpPr>
        <p:spPr>
          <a:xfrm>
            <a:off x="4992013" y="1267975"/>
            <a:ext cx="2209200" cy="3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AutoNum type="arabicPeriod"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Saving time and energy for user.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AutoNum type="arabicPeriod"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 size application.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AutoNum type="arabicPeriod"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accuracy prediction,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4"/>
          <p:cNvSpPr/>
          <p:nvPr/>
        </p:nvSpPr>
        <p:spPr>
          <a:xfrm>
            <a:off x="7257963" y="1306100"/>
            <a:ext cx="2209200" cy="13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 is user-friendly, so the user will feel comfortable while using the application.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4"/>
          <p:cNvSpPr/>
          <p:nvPr/>
        </p:nvSpPr>
        <p:spPr>
          <a:xfrm>
            <a:off x="6216775" y="5040713"/>
            <a:ext cx="5431500" cy="8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Partnership with company.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Ads in application.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2979fe7a1f_0_8"/>
          <p:cNvSpPr/>
          <p:nvPr/>
        </p:nvSpPr>
        <p:spPr>
          <a:xfrm rot="10800000">
            <a:off x="10436175" y="5451350"/>
            <a:ext cx="742500" cy="986700"/>
          </a:xfrm>
          <a:prstGeom prst="diagStripe">
            <a:avLst>
              <a:gd fmla="val 50000" name="adj"/>
            </a:avLst>
          </a:prstGeom>
          <a:solidFill>
            <a:srgbClr val="FDBE3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22979fe7a1f_0_8"/>
          <p:cNvSpPr/>
          <p:nvPr/>
        </p:nvSpPr>
        <p:spPr>
          <a:xfrm rot="10800000">
            <a:off x="9324975" y="4042425"/>
            <a:ext cx="1853700" cy="2376600"/>
          </a:xfrm>
          <a:prstGeom prst="diagStripe">
            <a:avLst>
              <a:gd fmla="val 50000" name="adj"/>
            </a:avLst>
          </a:prstGeom>
          <a:solidFill>
            <a:srgbClr val="FDBE3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22979fe7a1f_0_8"/>
          <p:cNvSpPr/>
          <p:nvPr/>
        </p:nvSpPr>
        <p:spPr>
          <a:xfrm rot="-5397280">
            <a:off x="10868975" y="6119000"/>
            <a:ext cx="379200" cy="285600"/>
          </a:xfrm>
          <a:prstGeom prst="rtTriangle">
            <a:avLst/>
          </a:prstGeom>
          <a:solidFill>
            <a:srgbClr val="FDBE3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22979fe7a1f_0_8"/>
          <p:cNvSpPr/>
          <p:nvPr/>
        </p:nvSpPr>
        <p:spPr>
          <a:xfrm>
            <a:off x="965825" y="851550"/>
            <a:ext cx="742500" cy="986700"/>
          </a:xfrm>
          <a:prstGeom prst="diagStripe">
            <a:avLst>
              <a:gd fmla="val 50000" name="adj"/>
            </a:avLst>
          </a:prstGeom>
          <a:solidFill>
            <a:srgbClr val="E71E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22979fe7a1f_0_8"/>
          <p:cNvSpPr/>
          <p:nvPr/>
        </p:nvSpPr>
        <p:spPr>
          <a:xfrm>
            <a:off x="965825" y="870575"/>
            <a:ext cx="1853700" cy="2376600"/>
          </a:xfrm>
          <a:prstGeom prst="diagStripe">
            <a:avLst>
              <a:gd fmla="val 50000" name="adj"/>
            </a:avLst>
          </a:prstGeom>
          <a:solidFill>
            <a:srgbClr val="E71E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22979fe7a1f_0_8"/>
          <p:cNvSpPr txBox="1"/>
          <p:nvPr/>
        </p:nvSpPr>
        <p:spPr>
          <a:xfrm>
            <a:off x="2572225" y="165900"/>
            <a:ext cx="75057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E71E25"/>
                </a:solidFill>
                <a:latin typeface="Nunito"/>
                <a:ea typeface="Nunito"/>
                <a:cs typeface="Nunito"/>
                <a:sym typeface="Nunito"/>
              </a:rPr>
              <a:t>Budgeting - 1</a:t>
            </a:r>
            <a:r>
              <a:rPr b="1" lang="en-US" sz="3000">
                <a:solidFill>
                  <a:srgbClr val="AF7B5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en-US" sz="3000">
                <a:solidFill>
                  <a:srgbClr val="FDBE3E"/>
                </a:solidFill>
                <a:latin typeface="Nunito"/>
                <a:ea typeface="Nunito"/>
                <a:cs typeface="Nunito"/>
                <a:sym typeface="Nunito"/>
              </a:rPr>
              <a:t>- USD 5k / IDR 75m</a:t>
            </a:r>
            <a:endParaRPr b="1" sz="3000">
              <a:solidFill>
                <a:srgbClr val="FDBE3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370" name="Google Shape;370;g22979fe7a1f_0_8"/>
          <p:cNvGraphicFramePr/>
          <p:nvPr/>
        </p:nvGraphicFramePr>
        <p:xfrm>
          <a:off x="1169200" y="98427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{BD6B3D04-BD85-4D1A-8158-A23A2CA7088A}</a:tableStyleId>
              </a:tblPr>
              <a:tblGrid>
                <a:gridCol w="4139250"/>
                <a:gridCol w="2429825"/>
                <a:gridCol w="3284525"/>
              </a:tblGrid>
              <a:tr h="437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Category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Proportions*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Budget (max) in USD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44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Team Salary 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r>
                        <a:rPr b="1" lang="en-US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5%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$1.250 / Rp </a:t>
                      </a:r>
                      <a:r>
                        <a:rPr b="1" lang="en-US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18,000,000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7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Research / Operational Total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75%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$3.750 / Rp </a:t>
                      </a:r>
                      <a:r>
                        <a:rPr b="1" lang="en-US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57,000,000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44100">
                <a:tc>
                  <a:txBody>
                    <a:bodyPr/>
                    <a:lstStyle/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buying / renting things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20%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$2000 / Rp 15,000,000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44100">
                <a:tc>
                  <a:txBody>
                    <a:bodyPr/>
                    <a:lstStyle/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prototyping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10%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$1000 / Rp 7,500,000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44100">
                <a:tc>
                  <a:txBody>
                    <a:bodyPr/>
                    <a:lstStyle/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infrastructure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15%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$1500 / Rp 11,250,000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44100">
                <a:tc>
                  <a:txBody>
                    <a:bodyPr/>
                    <a:lstStyle/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survey / data collections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5%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$500 / Rp 3,750,000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44100">
                <a:tc>
                  <a:txBody>
                    <a:bodyPr/>
                    <a:lstStyle/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transportation expenses</a:t>
                      </a:r>
                      <a:endParaRPr b="1" sz="1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5%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$500 / Rp 3,7500,000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44100">
                <a:tc>
                  <a:txBody>
                    <a:bodyPr/>
                    <a:lstStyle/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external experts, observer, respondents</a:t>
                      </a:r>
                      <a:endParaRPr b="1" sz="1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10%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$1000 / Rp 7,500,000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44100">
                <a:tc>
                  <a:txBody>
                    <a:bodyPr/>
                    <a:lstStyle/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legalities, patent / copyright </a:t>
                      </a:r>
                      <a:endParaRPr b="1" sz="1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5%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$500 / Rp 3,750,000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44100">
                <a:tc>
                  <a:txBody>
                    <a:bodyPr/>
                    <a:lstStyle/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productions preparations</a:t>
                      </a:r>
                      <a:endParaRPr b="1" sz="1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5%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$500 / Rp 3,750,000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71" name="Google Shape;371;g22979fe7a1f_0_8"/>
          <p:cNvSpPr/>
          <p:nvPr/>
        </p:nvSpPr>
        <p:spPr>
          <a:xfrm rot="5402720">
            <a:off x="896325" y="885000"/>
            <a:ext cx="379200" cy="285600"/>
          </a:xfrm>
          <a:prstGeom prst="rtTriangle">
            <a:avLst/>
          </a:prstGeom>
          <a:solidFill>
            <a:srgbClr val="E71E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2979fe7a1f_0_1"/>
          <p:cNvSpPr/>
          <p:nvPr/>
        </p:nvSpPr>
        <p:spPr>
          <a:xfrm rot="10800000">
            <a:off x="10588575" y="5603750"/>
            <a:ext cx="742500" cy="986700"/>
          </a:xfrm>
          <a:prstGeom prst="diagStripe">
            <a:avLst>
              <a:gd fmla="val 50000" name="adj"/>
            </a:avLst>
          </a:prstGeom>
          <a:solidFill>
            <a:srgbClr val="FDBE3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22979fe7a1f_0_1"/>
          <p:cNvSpPr/>
          <p:nvPr/>
        </p:nvSpPr>
        <p:spPr>
          <a:xfrm rot="10800000">
            <a:off x="9477375" y="4194825"/>
            <a:ext cx="1853700" cy="2376600"/>
          </a:xfrm>
          <a:prstGeom prst="diagStripe">
            <a:avLst>
              <a:gd fmla="val 50000" name="adj"/>
            </a:avLst>
          </a:prstGeom>
          <a:solidFill>
            <a:srgbClr val="FDBE3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22979fe7a1f_0_1"/>
          <p:cNvSpPr/>
          <p:nvPr/>
        </p:nvSpPr>
        <p:spPr>
          <a:xfrm rot="-5397280">
            <a:off x="11021375" y="6271400"/>
            <a:ext cx="379200" cy="285600"/>
          </a:xfrm>
          <a:prstGeom prst="rtTriangle">
            <a:avLst/>
          </a:prstGeom>
          <a:solidFill>
            <a:srgbClr val="FDBE3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22979fe7a1f_0_1"/>
          <p:cNvSpPr/>
          <p:nvPr/>
        </p:nvSpPr>
        <p:spPr>
          <a:xfrm>
            <a:off x="661025" y="927750"/>
            <a:ext cx="742500" cy="986700"/>
          </a:xfrm>
          <a:prstGeom prst="diagStripe">
            <a:avLst>
              <a:gd fmla="val 50000" name="adj"/>
            </a:avLst>
          </a:prstGeom>
          <a:solidFill>
            <a:srgbClr val="E71E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22979fe7a1f_0_1"/>
          <p:cNvSpPr/>
          <p:nvPr/>
        </p:nvSpPr>
        <p:spPr>
          <a:xfrm>
            <a:off x="661025" y="946775"/>
            <a:ext cx="1853700" cy="2376600"/>
          </a:xfrm>
          <a:prstGeom prst="diagStripe">
            <a:avLst>
              <a:gd fmla="val 50000" name="adj"/>
            </a:avLst>
          </a:prstGeom>
          <a:solidFill>
            <a:srgbClr val="E71E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22979fe7a1f_0_1"/>
          <p:cNvSpPr/>
          <p:nvPr/>
        </p:nvSpPr>
        <p:spPr>
          <a:xfrm rot="5402720">
            <a:off x="591525" y="961200"/>
            <a:ext cx="379200" cy="285600"/>
          </a:xfrm>
          <a:prstGeom prst="rtTriangle">
            <a:avLst/>
          </a:prstGeom>
          <a:solidFill>
            <a:srgbClr val="E71E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22979fe7a1f_0_1"/>
          <p:cNvSpPr txBox="1"/>
          <p:nvPr/>
        </p:nvSpPr>
        <p:spPr>
          <a:xfrm>
            <a:off x="2190263" y="288275"/>
            <a:ext cx="75057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E71E25"/>
                </a:solidFill>
                <a:latin typeface="Nunito"/>
                <a:ea typeface="Nunito"/>
                <a:cs typeface="Nunito"/>
                <a:sym typeface="Nunito"/>
              </a:rPr>
              <a:t>Budgeting - 2 - </a:t>
            </a:r>
            <a:r>
              <a:rPr b="1" lang="en-US" sz="3000">
                <a:solidFill>
                  <a:srgbClr val="FDBE3E"/>
                </a:solidFill>
                <a:latin typeface="Nunito"/>
                <a:ea typeface="Nunito"/>
                <a:cs typeface="Nunito"/>
                <a:sym typeface="Nunito"/>
              </a:rPr>
              <a:t>USD 10k / IDR 140m</a:t>
            </a:r>
            <a:endParaRPr b="1" sz="3000">
              <a:solidFill>
                <a:srgbClr val="FDBE3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383" name="Google Shape;383;g22979fe7a1f_0_1"/>
          <p:cNvGraphicFramePr/>
          <p:nvPr/>
        </p:nvGraphicFramePr>
        <p:xfrm>
          <a:off x="895350" y="11585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{BD6B3D04-BD85-4D1A-8158-A23A2CA7088A}</a:tableStyleId>
              </a:tblPr>
              <a:tblGrid>
                <a:gridCol w="4304900"/>
                <a:gridCol w="2527050"/>
                <a:gridCol w="3415975"/>
              </a:tblGrid>
              <a:tr h="60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Category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Proportions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Budget (max) in USD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60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All aspects covered in Budgeting - 1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50%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$5.000 / Rp 70.000.000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60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Additional Budget for Team Salary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15%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$1.500 / Rp 21.000.000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Additional Budget for Research/Ops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20%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$2.000/ Rp 28.000.000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Marketing and Sales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20%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$2.000 / Rp 28.000.000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92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Market research and competitive analysis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10%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$1.000 / Rp 14.000.000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Future Development / R&amp;D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20%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$2.000 / Rp 28.000.000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Other Expenses (taxes, reserves)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10%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$1.000 / Rp 14.000.000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1"/>
          <p:cNvPicPr preferRelativeResize="0"/>
          <p:nvPr/>
        </p:nvPicPr>
        <p:blipFill rotWithShape="1">
          <a:blip r:embed="rId4">
            <a:alphaModFix/>
          </a:blip>
          <a:srcRect b="14859" l="-3600" r="3600" t="31028"/>
          <a:stretch/>
        </p:blipFill>
        <p:spPr>
          <a:xfrm>
            <a:off x="5853337" y="3636650"/>
            <a:ext cx="1950000" cy="1876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69" name="Google Shape;169;p11"/>
          <p:cNvPicPr preferRelativeResize="0"/>
          <p:nvPr/>
        </p:nvPicPr>
        <p:blipFill rotWithShape="1">
          <a:blip r:embed="rId5">
            <a:alphaModFix/>
          </a:blip>
          <a:srcRect b="6408" l="0" r="0" t="13186"/>
          <a:stretch/>
        </p:blipFill>
        <p:spPr>
          <a:xfrm>
            <a:off x="8805150" y="3636650"/>
            <a:ext cx="1752901" cy="1876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1"/>
          <p:cNvPicPr preferRelativeResize="0"/>
          <p:nvPr/>
        </p:nvPicPr>
        <p:blipFill rotWithShape="1">
          <a:blip r:embed="rId6">
            <a:alphaModFix/>
          </a:blip>
          <a:srcRect b="21794" l="8809" r="0" t="12381"/>
          <a:stretch/>
        </p:blipFill>
        <p:spPr>
          <a:xfrm>
            <a:off x="2495550" y="3636650"/>
            <a:ext cx="1950000" cy="1876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71" name="Google Shape;171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65000" y="588275"/>
            <a:ext cx="2035200" cy="2084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72" name="Google Shape;172;p11"/>
          <p:cNvSpPr/>
          <p:nvPr/>
        </p:nvSpPr>
        <p:spPr>
          <a:xfrm>
            <a:off x="1058851" y="2844125"/>
            <a:ext cx="22911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Ivanston Simbolon A030DSX3479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1"/>
          <p:cNvSpPr/>
          <p:nvPr/>
        </p:nvSpPr>
        <p:spPr>
          <a:xfrm>
            <a:off x="4307898" y="2883275"/>
            <a:ext cx="186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 Nizar Anwari C038DSX1944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1"/>
          <p:cNvSpPr/>
          <p:nvPr/>
        </p:nvSpPr>
        <p:spPr>
          <a:xfrm>
            <a:off x="7629851" y="2883275"/>
            <a:ext cx="175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Dimas Prasetyo C288DSX3328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48800" y="2188875"/>
            <a:ext cx="694400" cy="6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1"/>
          <p:cNvSpPr/>
          <p:nvPr/>
        </p:nvSpPr>
        <p:spPr>
          <a:xfrm>
            <a:off x="2443151" y="5665825"/>
            <a:ext cx="22911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Nu’man Zainul R. M125DKX4760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1"/>
          <p:cNvSpPr/>
          <p:nvPr/>
        </p:nvSpPr>
        <p:spPr>
          <a:xfrm>
            <a:off x="5632201" y="5665825"/>
            <a:ext cx="22911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Rachel Caroline N. M228DSY2774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1"/>
          <p:cNvSpPr/>
          <p:nvPr/>
        </p:nvSpPr>
        <p:spPr>
          <a:xfrm>
            <a:off x="8516451" y="5665825"/>
            <a:ext cx="22911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Tegar Ridwansyah M295DSX1339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p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62425" y="4971425"/>
            <a:ext cx="694400" cy="6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30825" y="4971425"/>
            <a:ext cx="694400" cy="6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072200" y="4971425"/>
            <a:ext cx="694400" cy="6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771673" y="273693"/>
            <a:ext cx="2161277" cy="50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1"/>
          <p:cNvPicPr preferRelativeResize="0"/>
          <p:nvPr/>
        </p:nvPicPr>
        <p:blipFill rotWithShape="1">
          <a:blip r:embed="rId11">
            <a:alphaModFix/>
          </a:blip>
          <a:srcRect b="0" l="1456" r="1465" t="0"/>
          <a:stretch/>
        </p:blipFill>
        <p:spPr>
          <a:xfrm>
            <a:off x="10757750" y="5787625"/>
            <a:ext cx="1471500" cy="98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1"/>
          <p:cNvPicPr preferRelativeResize="0"/>
          <p:nvPr/>
        </p:nvPicPr>
        <p:blipFill rotWithShape="1">
          <a:blip r:embed="rId12">
            <a:alphaModFix/>
          </a:blip>
          <a:srcRect b="0" l="0" r="0" t="36081"/>
          <a:stretch/>
        </p:blipFill>
        <p:spPr>
          <a:xfrm>
            <a:off x="7488688" y="615100"/>
            <a:ext cx="2035200" cy="2084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85" name="Google Shape;185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957450" y="2188875"/>
            <a:ext cx="694400" cy="6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99250" y="600880"/>
            <a:ext cx="2235300" cy="2084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87" name="Google Shape;187;p1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655550" y="2188875"/>
            <a:ext cx="694400" cy="69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E71E25"/>
                </a:solidFill>
                <a:latin typeface="Nunito"/>
                <a:ea typeface="Nunito"/>
                <a:cs typeface="Nunito"/>
                <a:sym typeface="Nunito"/>
              </a:rPr>
              <a:t>Issue</a:t>
            </a:r>
            <a:endParaRPr b="1">
              <a:solidFill>
                <a:srgbClr val="E71E2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3" name="Google Shape;193;p2"/>
          <p:cNvSpPr/>
          <p:nvPr/>
        </p:nvSpPr>
        <p:spPr>
          <a:xfrm>
            <a:off x="1823652" y="4215725"/>
            <a:ext cx="119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Fa</a:t>
            </a:r>
            <a:r>
              <a:rPr b="1" lang="en-US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</a:t>
            </a:r>
            <a:r>
              <a:rPr b="1" i="0" lang="en-US" sz="18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tor 1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4" name="Google Shape;194;p2"/>
          <p:cNvSpPr/>
          <p:nvPr/>
        </p:nvSpPr>
        <p:spPr>
          <a:xfrm>
            <a:off x="5623749" y="4215725"/>
            <a:ext cx="119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Factor 2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5" name="Google Shape;195;p2"/>
          <p:cNvSpPr/>
          <p:nvPr/>
        </p:nvSpPr>
        <p:spPr>
          <a:xfrm>
            <a:off x="9423878" y="4215725"/>
            <a:ext cx="121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Factor 3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6" name="Google Shape;196;p2"/>
          <p:cNvSpPr/>
          <p:nvPr/>
        </p:nvSpPr>
        <p:spPr>
          <a:xfrm>
            <a:off x="472250" y="4626748"/>
            <a:ext cx="35763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Environmental factors and unhealthy habits can cause facial skin problems.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7" name="Google Shape;197;p2"/>
          <p:cNvSpPr/>
          <p:nvPr/>
        </p:nvSpPr>
        <p:spPr>
          <a:xfrm>
            <a:off x="4307906" y="4585063"/>
            <a:ext cx="3576184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Do not have the cost and time required to consult a dermatologist.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8" name="Google Shape;198;p2"/>
          <p:cNvSpPr/>
          <p:nvPr/>
        </p:nvSpPr>
        <p:spPr>
          <a:xfrm>
            <a:off x="8108018" y="4585063"/>
            <a:ext cx="3576184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Some people are embarrassed and even afraid to consult a dermatologist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99" name="Google Shape;19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42600" y="1043504"/>
            <a:ext cx="1549400" cy="166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" y="5029207"/>
            <a:ext cx="15494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55248" y="1887924"/>
            <a:ext cx="3281514" cy="21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"/>
          <p:cNvPicPr preferRelativeResize="0"/>
          <p:nvPr/>
        </p:nvPicPr>
        <p:blipFill rotWithShape="1">
          <a:blip r:embed="rId7">
            <a:alphaModFix/>
          </a:blip>
          <a:srcRect b="0" l="17129" r="0" t="0"/>
          <a:stretch/>
        </p:blipFill>
        <p:spPr>
          <a:xfrm>
            <a:off x="565661" y="1958388"/>
            <a:ext cx="3389351" cy="204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"/>
          <p:cNvPicPr preferRelativeResize="0"/>
          <p:nvPr/>
        </p:nvPicPr>
        <p:blipFill rotWithShape="1">
          <a:blip r:embed="rId8">
            <a:alphaModFix/>
          </a:blip>
          <a:srcRect b="44787" l="0" r="7433" t="0"/>
          <a:stretch/>
        </p:blipFill>
        <p:spPr>
          <a:xfrm>
            <a:off x="8237030" y="1860250"/>
            <a:ext cx="3664870" cy="21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771673" y="273693"/>
            <a:ext cx="2161277" cy="50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"/>
          <p:cNvPicPr preferRelativeResize="0"/>
          <p:nvPr/>
        </p:nvPicPr>
        <p:blipFill rotWithShape="1">
          <a:blip r:embed="rId10">
            <a:alphaModFix/>
          </a:blip>
          <a:srcRect b="0" l="1456" r="1465" t="0"/>
          <a:stretch/>
        </p:blipFill>
        <p:spPr>
          <a:xfrm>
            <a:off x="10757750" y="5787625"/>
            <a:ext cx="1471500" cy="98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E71E25"/>
                </a:solidFill>
                <a:latin typeface="Nunito"/>
                <a:ea typeface="Nunito"/>
                <a:cs typeface="Nunito"/>
                <a:sym typeface="Nunito"/>
              </a:rPr>
              <a:t>Our </a:t>
            </a:r>
            <a:r>
              <a:rPr b="1" lang="en-US">
                <a:solidFill>
                  <a:srgbClr val="FDBE3E"/>
                </a:solidFill>
                <a:latin typeface="Nunito"/>
                <a:ea typeface="Nunito"/>
                <a:cs typeface="Nunito"/>
                <a:sym typeface="Nunito"/>
              </a:rPr>
              <a:t>Solution</a:t>
            </a:r>
            <a:endParaRPr b="1">
              <a:solidFill>
                <a:srgbClr val="FDBE3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1823653" y="4215725"/>
            <a:ext cx="121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Factor 1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5623749" y="4215725"/>
            <a:ext cx="121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Factor 2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9423875" y="4215725"/>
            <a:ext cx="121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Factor 3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472250" y="4626748"/>
            <a:ext cx="3576300" cy="14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FacialBot provides tips and education on dealing with and caring for our facial skin so that we avoid bad habits with our faces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307900" y="4585078"/>
            <a:ext cx="3576300" cy="16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Benefit people who have little time to go to the doctor and do not have enough money to do a facial skin examination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6" name="Google Shape;216;p3"/>
          <p:cNvSpPr/>
          <p:nvPr/>
        </p:nvSpPr>
        <p:spPr>
          <a:xfrm>
            <a:off x="8108018" y="4585063"/>
            <a:ext cx="357618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FacialBot has an AI feature, people can know the disease in advance and be ready for treatment by a doctor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17" name="Google Shape;21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42600" y="1043504"/>
            <a:ext cx="1549400" cy="166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977" y="4954382"/>
            <a:ext cx="15494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71673" y="273693"/>
            <a:ext cx="2161277" cy="50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8600" y="1761451"/>
            <a:ext cx="3576177" cy="2383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61613" y="1782800"/>
            <a:ext cx="3742874" cy="234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25700" y="1782801"/>
            <a:ext cx="2340825" cy="23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"/>
          <p:cNvPicPr preferRelativeResize="0"/>
          <p:nvPr/>
        </p:nvPicPr>
        <p:blipFill rotWithShape="1">
          <a:blip r:embed="rId9">
            <a:alphaModFix/>
          </a:blip>
          <a:srcRect b="0" l="1456" r="1465" t="0"/>
          <a:stretch/>
        </p:blipFill>
        <p:spPr>
          <a:xfrm>
            <a:off x="10757750" y="5787625"/>
            <a:ext cx="1471500" cy="98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g252c0cf81c4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977" y="4954382"/>
            <a:ext cx="15494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252c0cf81c4_0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42600" y="1043504"/>
            <a:ext cx="1549400" cy="166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252c0cf81c4_0_17"/>
          <p:cNvSpPr txBox="1"/>
          <p:nvPr>
            <p:ph idx="4294967295" type="title"/>
          </p:nvPr>
        </p:nvSpPr>
        <p:spPr>
          <a:xfrm>
            <a:off x="838200" y="-122775"/>
            <a:ext cx="105156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E71E25"/>
                </a:solidFill>
                <a:latin typeface="Nunito"/>
                <a:ea typeface="Nunito"/>
                <a:cs typeface="Nunito"/>
                <a:sym typeface="Nunito"/>
              </a:rPr>
              <a:t>Android </a:t>
            </a:r>
            <a:r>
              <a:rPr b="1" lang="en-US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rPr>
              <a:t>App</a:t>
            </a:r>
            <a:endParaRPr b="1">
              <a:solidFill>
                <a:schemeClr val="accent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31" name="Google Shape;231;g252c0cf81c4_0_17"/>
          <p:cNvPicPr preferRelativeResize="0"/>
          <p:nvPr/>
        </p:nvPicPr>
        <p:blipFill rotWithShape="1">
          <a:blip r:embed="rId5">
            <a:alphaModFix/>
          </a:blip>
          <a:srcRect b="0" l="1456" r="1465" t="0"/>
          <a:stretch/>
        </p:blipFill>
        <p:spPr>
          <a:xfrm>
            <a:off x="10757750" y="5787625"/>
            <a:ext cx="1471500" cy="98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252c0cf81c4_0_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55425" y="757499"/>
            <a:ext cx="2755076" cy="5973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252c0cf81c4_0_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33150" y="778650"/>
            <a:ext cx="2904951" cy="6079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252c0cf81c4_0_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5775" y="788575"/>
            <a:ext cx="2904951" cy="6079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252c0cf81c4_0_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72075" y="778650"/>
            <a:ext cx="2904951" cy="6079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g252e713b66e_3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977" y="4954382"/>
            <a:ext cx="15494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252e713b66e_3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42600" y="1043504"/>
            <a:ext cx="1549400" cy="166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252e713b66e_3_1"/>
          <p:cNvSpPr txBox="1"/>
          <p:nvPr>
            <p:ph idx="4294967295" type="title"/>
          </p:nvPr>
        </p:nvSpPr>
        <p:spPr>
          <a:xfrm>
            <a:off x="838200" y="-119500"/>
            <a:ext cx="105156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E71E25"/>
                </a:solidFill>
                <a:latin typeface="Nunito"/>
                <a:ea typeface="Nunito"/>
                <a:cs typeface="Nunito"/>
                <a:sym typeface="Nunito"/>
              </a:rPr>
              <a:t>Android </a:t>
            </a:r>
            <a:r>
              <a:rPr b="1" lang="en-US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rPr>
              <a:t>App</a:t>
            </a:r>
            <a:endParaRPr b="1">
              <a:solidFill>
                <a:schemeClr val="accent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43" name="Google Shape;243;g252e713b66e_3_1"/>
          <p:cNvPicPr preferRelativeResize="0"/>
          <p:nvPr/>
        </p:nvPicPr>
        <p:blipFill rotWithShape="1">
          <a:blip r:embed="rId5">
            <a:alphaModFix/>
          </a:blip>
          <a:srcRect b="0" l="1456" r="1465" t="0"/>
          <a:stretch/>
        </p:blipFill>
        <p:spPr>
          <a:xfrm>
            <a:off x="10757750" y="5787625"/>
            <a:ext cx="1471500" cy="98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252e713b66e_3_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83899" y="691150"/>
            <a:ext cx="2804099" cy="607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252e713b66e_3_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80650" y="712213"/>
            <a:ext cx="2804099" cy="6079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252e713b66e_3_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82275" y="668463"/>
            <a:ext cx="2804099" cy="6166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252e713b66e_3_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1975" y="712225"/>
            <a:ext cx="2601374" cy="607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g25243300cca_0_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977" y="4954382"/>
            <a:ext cx="15494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25243300cca_0_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42600" y="1043504"/>
            <a:ext cx="1549400" cy="166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25243300cca_0_27"/>
          <p:cNvSpPr/>
          <p:nvPr/>
        </p:nvSpPr>
        <p:spPr>
          <a:xfrm>
            <a:off x="891550" y="1346825"/>
            <a:ext cx="1609200" cy="15123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Define Project Scope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55" name="Google Shape;255;g25243300cca_0_27"/>
          <p:cNvSpPr txBox="1"/>
          <p:nvPr>
            <p:ph type="title"/>
          </p:nvPr>
        </p:nvSpPr>
        <p:spPr>
          <a:xfrm>
            <a:off x="838200" y="218450"/>
            <a:ext cx="105156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E71E25"/>
                </a:solidFill>
                <a:latin typeface="Nunito"/>
                <a:ea typeface="Nunito"/>
                <a:cs typeface="Nunito"/>
                <a:sym typeface="Nunito"/>
              </a:rPr>
              <a:t>Timeline </a:t>
            </a:r>
            <a:r>
              <a:rPr b="1" lang="en-US">
                <a:solidFill>
                  <a:srgbClr val="FDBE3E"/>
                </a:solidFill>
                <a:latin typeface="Nunito"/>
                <a:ea typeface="Nunito"/>
                <a:cs typeface="Nunito"/>
                <a:sym typeface="Nunito"/>
              </a:rPr>
              <a:t>Project</a:t>
            </a:r>
            <a:endParaRPr b="1">
              <a:solidFill>
                <a:srgbClr val="FDBE3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6" name="Google Shape;256;g25243300cca_0_27"/>
          <p:cNvSpPr txBox="1"/>
          <p:nvPr/>
        </p:nvSpPr>
        <p:spPr>
          <a:xfrm>
            <a:off x="1054450" y="916600"/>
            <a:ext cx="1371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6 - 11 May</a:t>
            </a:r>
            <a:endParaRPr b="1" sz="2100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g25243300cca_0_27"/>
          <p:cNvSpPr txBox="1"/>
          <p:nvPr/>
        </p:nvSpPr>
        <p:spPr>
          <a:xfrm>
            <a:off x="4346363" y="916600"/>
            <a:ext cx="1609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22</a:t>
            </a:r>
            <a:r>
              <a:rPr b="1" lang="en-US" sz="21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 - 28  May</a:t>
            </a:r>
            <a:endParaRPr b="1" sz="2100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g25243300cca_0_27"/>
          <p:cNvSpPr/>
          <p:nvPr/>
        </p:nvSpPr>
        <p:spPr>
          <a:xfrm>
            <a:off x="2559325" y="4396725"/>
            <a:ext cx="1609200" cy="15123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</a:rPr>
              <a:t>Finding dataset, creating mobile UI, and test environment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59" name="Google Shape;259;g25243300cca_0_27"/>
          <p:cNvSpPr txBox="1"/>
          <p:nvPr/>
        </p:nvSpPr>
        <p:spPr>
          <a:xfrm>
            <a:off x="2569975" y="6023900"/>
            <a:ext cx="1587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16 - 21</a:t>
            </a:r>
            <a:r>
              <a:rPr b="1" lang="en-US" sz="21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 May</a:t>
            </a:r>
            <a:endParaRPr b="1" sz="2100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0" name="Google Shape;260;g25243300cca_0_27"/>
          <p:cNvCxnSpPr/>
          <p:nvPr/>
        </p:nvCxnSpPr>
        <p:spPr>
          <a:xfrm>
            <a:off x="1731650" y="3674750"/>
            <a:ext cx="9344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Google Shape;261;g25243300cca_0_27"/>
          <p:cNvCxnSpPr/>
          <p:nvPr/>
        </p:nvCxnSpPr>
        <p:spPr>
          <a:xfrm>
            <a:off x="1714500" y="2868925"/>
            <a:ext cx="17100" cy="822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62" name="Google Shape;262;g25243300cca_0_27"/>
          <p:cNvSpPr/>
          <p:nvPr/>
        </p:nvSpPr>
        <p:spPr>
          <a:xfrm>
            <a:off x="4346363" y="1347800"/>
            <a:ext cx="1609200" cy="15123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</a:rPr>
              <a:t>EDA, storing dataset to database, and implementing the design</a:t>
            </a:r>
            <a:endParaRPr sz="1100">
              <a:solidFill>
                <a:schemeClr val="lt1"/>
              </a:solidFill>
            </a:endParaRPr>
          </a:p>
        </p:txBody>
      </p:sp>
      <p:cxnSp>
        <p:nvCxnSpPr>
          <p:cNvPr id="263" name="Google Shape;263;g25243300cca_0_27"/>
          <p:cNvCxnSpPr/>
          <p:nvPr/>
        </p:nvCxnSpPr>
        <p:spPr>
          <a:xfrm>
            <a:off x="5142413" y="2868925"/>
            <a:ext cx="17100" cy="822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64" name="Google Shape;264;g25243300cca_0_27"/>
          <p:cNvCxnSpPr>
            <a:endCxn id="258" idx="0"/>
          </p:cNvCxnSpPr>
          <p:nvPr/>
        </p:nvCxnSpPr>
        <p:spPr>
          <a:xfrm>
            <a:off x="3355225" y="3687525"/>
            <a:ext cx="8700" cy="709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265" name="Google Shape;265;g25243300cca_0_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71673" y="273693"/>
            <a:ext cx="2161277" cy="50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25243300cca_0_27"/>
          <p:cNvSpPr/>
          <p:nvPr/>
        </p:nvSpPr>
        <p:spPr>
          <a:xfrm>
            <a:off x="6117988" y="4383950"/>
            <a:ext cx="1609200" cy="15123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Creating model architectures and rest API, and making a camera feature</a:t>
            </a:r>
            <a:endParaRPr sz="1200">
              <a:solidFill>
                <a:schemeClr val="lt1"/>
              </a:solidFill>
            </a:endParaRPr>
          </a:p>
        </p:txBody>
      </p:sp>
      <p:cxnSp>
        <p:nvCxnSpPr>
          <p:cNvPr id="267" name="Google Shape;267;g25243300cca_0_27"/>
          <p:cNvCxnSpPr>
            <a:endCxn id="266" idx="0"/>
          </p:cNvCxnSpPr>
          <p:nvPr/>
        </p:nvCxnSpPr>
        <p:spPr>
          <a:xfrm>
            <a:off x="6913888" y="3674750"/>
            <a:ext cx="8700" cy="709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68" name="Google Shape;268;g25243300cca_0_27"/>
          <p:cNvSpPr txBox="1"/>
          <p:nvPr/>
        </p:nvSpPr>
        <p:spPr>
          <a:xfrm>
            <a:off x="5928538" y="6023900"/>
            <a:ext cx="1979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29 May</a:t>
            </a:r>
            <a:r>
              <a:rPr b="1" lang="en-US" sz="21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 - 4 June</a:t>
            </a:r>
            <a:endParaRPr b="1" sz="2100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g25243300cca_0_27"/>
          <p:cNvSpPr txBox="1"/>
          <p:nvPr/>
        </p:nvSpPr>
        <p:spPr>
          <a:xfrm>
            <a:off x="8164088" y="916600"/>
            <a:ext cx="1609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5 - 11</a:t>
            </a:r>
            <a:r>
              <a:rPr b="1" lang="en-US" sz="21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  June</a:t>
            </a:r>
            <a:endParaRPr b="1" sz="2100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g25243300cca_0_27"/>
          <p:cNvSpPr/>
          <p:nvPr/>
        </p:nvSpPr>
        <p:spPr>
          <a:xfrm>
            <a:off x="8164088" y="1347800"/>
            <a:ext cx="1609200" cy="15123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</a:rPr>
              <a:t>Creating API to send a image and receive the prediction and deploy.</a:t>
            </a:r>
            <a:endParaRPr sz="1100">
              <a:solidFill>
                <a:schemeClr val="lt1"/>
              </a:solidFill>
            </a:endParaRPr>
          </a:p>
        </p:txBody>
      </p:sp>
      <p:cxnSp>
        <p:nvCxnSpPr>
          <p:cNvPr id="271" name="Google Shape;271;g25243300cca_0_27"/>
          <p:cNvCxnSpPr/>
          <p:nvPr/>
        </p:nvCxnSpPr>
        <p:spPr>
          <a:xfrm>
            <a:off x="8960138" y="2868925"/>
            <a:ext cx="17100" cy="822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72" name="Google Shape;272;g25243300cca_0_27"/>
          <p:cNvSpPr/>
          <p:nvPr/>
        </p:nvSpPr>
        <p:spPr>
          <a:xfrm>
            <a:off x="10218900" y="4383950"/>
            <a:ext cx="1609200" cy="15123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Testing and evaluating the application.</a:t>
            </a:r>
            <a:endParaRPr sz="1200">
              <a:solidFill>
                <a:schemeClr val="lt1"/>
              </a:solidFill>
            </a:endParaRPr>
          </a:p>
        </p:txBody>
      </p:sp>
      <p:cxnSp>
        <p:nvCxnSpPr>
          <p:cNvPr id="273" name="Google Shape;273;g25243300cca_0_27"/>
          <p:cNvCxnSpPr>
            <a:endCxn id="272" idx="0"/>
          </p:cNvCxnSpPr>
          <p:nvPr/>
        </p:nvCxnSpPr>
        <p:spPr>
          <a:xfrm>
            <a:off x="11014800" y="3674750"/>
            <a:ext cx="8700" cy="709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74" name="Google Shape;274;g25243300cca_0_27"/>
          <p:cNvSpPr txBox="1"/>
          <p:nvPr/>
        </p:nvSpPr>
        <p:spPr>
          <a:xfrm>
            <a:off x="10029450" y="6023900"/>
            <a:ext cx="1979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12 - 16</a:t>
            </a:r>
            <a:r>
              <a:rPr b="1" lang="en-US" sz="21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 June</a:t>
            </a:r>
            <a:endParaRPr b="1" sz="2100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rgbClr val="E71E25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Competitor </a:t>
            </a:r>
            <a:r>
              <a:rPr lang="en-US">
                <a:latin typeface="Nunito SemiBold"/>
                <a:ea typeface="Nunito SemiBold"/>
                <a:cs typeface="Nunito SemiBold"/>
                <a:sym typeface="Nunito SemiBold"/>
              </a:rPr>
              <a:t>/ </a:t>
            </a:r>
            <a:r>
              <a:rPr lang="en-US">
                <a:solidFill>
                  <a:srgbClr val="FDBE3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Similar App</a:t>
            </a:r>
            <a:endParaRPr>
              <a:solidFill>
                <a:srgbClr val="FDBE3E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280" name="Google Shape;280;p7"/>
          <p:cNvSpPr/>
          <p:nvPr/>
        </p:nvSpPr>
        <p:spPr>
          <a:xfrm>
            <a:off x="2933425" y="4596800"/>
            <a:ext cx="154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Derma App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pic>
        <p:nvPicPr>
          <p:cNvPr id="281" name="Google Shape;28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42600" y="1043504"/>
            <a:ext cx="1549400" cy="166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1977" y="4954382"/>
            <a:ext cx="15494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98013" y="2224088"/>
            <a:ext cx="2220300" cy="222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84" name="Google Shape;284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58425" y="2242650"/>
            <a:ext cx="2372700" cy="23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7"/>
          <p:cNvSpPr/>
          <p:nvPr/>
        </p:nvSpPr>
        <p:spPr>
          <a:xfrm>
            <a:off x="7864225" y="4596800"/>
            <a:ext cx="196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Model Dermatol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pic>
        <p:nvPicPr>
          <p:cNvPr id="286" name="Google Shape;286;p7"/>
          <p:cNvPicPr preferRelativeResize="0"/>
          <p:nvPr/>
        </p:nvPicPr>
        <p:blipFill rotWithShape="1">
          <a:blip r:embed="rId8">
            <a:alphaModFix/>
          </a:blip>
          <a:srcRect b="0" l="1456" r="1465" t="0"/>
          <a:stretch/>
        </p:blipFill>
        <p:spPr>
          <a:xfrm>
            <a:off x="10757750" y="5787625"/>
            <a:ext cx="1471500" cy="98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g22979fe7a1f_0_47"/>
          <p:cNvGraphicFramePr/>
          <p:nvPr/>
        </p:nvGraphicFramePr>
        <p:xfrm>
          <a:off x="537788" y="11680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{9B88368D-BA39-4C76-A037-71BEEE20E4DD}</a:tableStyleId>
              </a:tblPr>
              <a:tblGrid>
                <a:gridCol w="3861100"/>
                <a:gridCol w="3951325"/>
                <a:gridCol w="3304000"/>
              </a:tblGrid>
              <a:tr h="659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Aspects</a:t>
                      </a:r>
                      <a:endParaRPr sz="1900" u="none" cap="none" strike="noStrike">
                        <a:solidFill>
                          <a:srgbClr val="FFFF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1E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FacialBot</a:t>
                      </a:r>
                      <a:endParaRPr sz="1900" u="none" cap="none" strike="noStrike">
                        <a:solidFill>
                          <a:srgbClr val="FFFF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1E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Other similar </a:t>
                      </a:r>
                      <a:br>
                        <a:rPr lang="en-US" sz="1900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</a:br>
                      <a:r>
                        <a:rPr lang="en-US" sz="1900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services/apps</a:t>
                      </a:r>
                      <a:endParaRPr sz="1900" u="none" cap="none" strike="noStrike">
                        <a:solidFill>
                          <a:srgbClr val="FFFF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1E25"/>
                    </a:solidFill>
                  </a:tcPr>
                </a:tc>
              </a:tr>
              <a:tr h="724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Detect Disease</a:t>
                      </a:r>
                      <a:endParaRPr sz="1900" u="none" cap="none" strike="noStrike">
                        <a:solidFill>
                          <a:srgbClr val="FFFF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1E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66666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Yes</a:t>
                      </a:r>
                      <a:endParaRPr sz="1900" u="none" cap="none" strike="noStrike">
                        <a:solidFill>
                          <a:srgbClr val="666666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900">
                          <a:solidFill>
                            <a:srgbClr val="66666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Yes</a:t>
                      </a:r>
                      <a:endParaRPr sz="1900" u="none" cap="none" strike="noStrike">
                        <a:solidFill>
                          <a:srgbClr val="666666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2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Clinic</a:t>
                      </a:r>
                      <a:r>
                        <a:rPr lang="en-US" sz="19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Finder</a:t>
                      </a:r>
                      <a:endParaRPr sz="1900" u="none" cap="none" strike="noStrike">
                        <a:solidFill>
                          <a:srgbClr val="FFFF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1E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66666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Yes*</a:t>
                      </a:r>
                      <a:endParaRPr sz="1900" u="none" cap="none" strike="noStrike">
                        <a:solidFill>
                          <a:srgbClr val="666666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900">
                          <a:solidFill>
                            <a:srgbClr val="66666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No</a:t>
                      </a:r>
                      <a:endParaRPr sz="1900" u="none" cap="none" strike="noStrike">
                        <a:solidFill>
                          <a:srgbClr val="666666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24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Recommendation System</a:t>
                      </a:r>
                      <a:endParaRPr sz="1900" u="none" cap="none" strike="noStrike">
                        <a:solidFill>
                          <a:srgbClr val="FFFF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1E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66666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For </a:t>
                      </a:r>
                      <a:r>
                        <a:rPr lang="en-US" sz="1900">
                          <a:solidFill>
                            <a:srgbClr val="66666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Product and Good Habit</a:t>
                      </a:r>
                      <a:r>
                        <a:rPr lang="en-US" sz="1900" u="none" cap="none" strike="noStrike">
                          <a:solidFill>
                            <a:srgbClr val="66666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*</a:t>
                      </a:r>
                      <a:endParaRPr sz="1900" u="none" cap="none" strike="noStrike">
                        <a:solidFill>
                          <a:srgbClr val="666666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900">
                          <a:solidFill>
                            <a:srgbClr val="66666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No</a:t>
                      </a:r>
                      <a:endParaRPr sz="1900" u="none" cap="none" strike="noStrike">
                        <a:solidFill>
                          <a:srgbClr val="666666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5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Expert Consultation Feature</a:t>
                      </a:r>
                      <a:endParaRPr sz="1900" u="none" cap="none" strike="noStrike">
                        <a:solidFill>
                          <a:srgbClr val="FFFF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1E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66666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Yes*</a:t>
                      </a:r>
                      <a:endParaRPr sz="1900" u="none" cap="none" strike="noStrike">
                        <a:solidFill>
                          <a:srgbClr val="666666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900">
                          <a:solidFill>
                            <a:srgbClr val="66666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Yes</a:t>
                      </a:r>
                      <a:endParaRPr sz="1900" u="none" cap="none" strike="noStrike">
                        <a:solidFill>
                          <a:srgbClr val="666666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92" name="Google Shape;292;g22979fe7a1f_0_47"/>
          <p:cNvSpPr txBox="1"/>
          <p:nvPr/>
        </p:nvSpPr>
        <p:spPr>
          <a:xfrm>
            <a:off x="-1129798" y="218425"/>
            <a:ext cx="14451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1" i="0" lang="en-US" sz="3600" u="none" cap="none" strike="noStrike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COMPARASION</a:t>
            </a:r>
            <a:r>
              <a:rPr b="1" i="0" lang="en-US" sz="3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i="0" lang="en-US" sz="3600" u="none" cap="none" strike="noStrike">
                <a:solidFill>
                  <a:srgbClr val="FDBE3E"/>
                </a:solidFill>
                <a:latin typeface="Poppins"/>
                <a:ea typeface="Poppins"/>
                <a:cs typeface="Poppins"/>
                <a:sym typeface="Poppins"/>
              </a:rPr>
              <a:t>TO SIMILIAR SERVICES/APPS</a:t>
            </a:r>
            <a:endParaRPr b="1" i="0" sz="400" u="none" cap="none" strike="noStrike">
              <a:solidFill>
                <a:srgbClr val="FDB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3" name="Google Shape;293;g22979fe7a1f_0_47"/>
          <p:cNvSpPr txBox="1"/>
          <p:nvPr/>
        </p:nvSpPr>
        <p:spPr>
          <a:xfrm>
            <a:off x="537800" y="5759950"/>
            <a:ext cx="6228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* To be added on future development</a:t>
            </a:r>
            <a:endParaRPr b="0" i="0" sz="2100" u="none" cap="none" strike="noStrike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94" name="Google Shape;294;g22979fe7a1f_0_47"/>
          <p:cNvPicPr preferRelativeResize="0"/>
          <p:nvPr/>
        </p:nvPicPr>
        <p:blipFill rotWithShape="1">
          <a:blip r:embed="rId3">
            <a:alphaModFix/>
          </a:blip>
          <a:srcRect b="0" l="1456" r="1465" t="0"/>
          <a:stretch/>
        </p:blipFill>
        <p:spPr>
          <a:xfrm>
            <a:off x="10757750" y="5787625"/>
            <a:ext cx="1471500" cy="98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2019-03-08T14:49:06Z</dcterms:created>
  <dc:creator>Albert Harrison</dc:creator>
</cp:coreProperties>
</file>